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4" r:id="rId4"/>
    <p:sldId id="259" r:id="rId5"/>
    <p:sldId id="261" r:id="rId6"/>
    <p:sldId id="262" r:id="rId7"/>
    <p:sldId id="267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7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36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231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3719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93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415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180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5230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63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254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0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8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57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095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6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95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44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1A2C8D"/>
            </a:gs>
            <a:gs pos="57000">
              <a:schemeClr val="bg2">
                <a:tint val="90000"/>
                <a:shade val="96000"/>
                <a:hueMod val="100000"/>
                <a:satMod val="180000"/>
                <a:lumMod val="110000"/>
              </a:schemeClr>
            </a:gs>
            <a:gs pos="40000">
              <a:schemeClr val="bg2">
                <a:shade val="96000"/>
                <a:satMod val="160000"/>
                <a:lumMod val="100000"/>
              </a:schemeClr>
            </a:gs>
          </a:gsLst>
          <a:lin ang="474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F4BBAAB-69D8-4255-82F3-13EB13AE55AD}" type="datetimeFigureOut">
              <a:rPr lang="en-GB" smtClean="0"/>
              <a:t>31/05/2018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9E9AA-5B46-4B57-8EA4-03719FF5A0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52843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2A0B0-73A3-4A21-97A3-56C24A4AB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 Protection Scenarios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A5B109-EA30-4704-800B-07205D9BFE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67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F00F-9100-4856-B031-1D6648281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Moving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F2CE6-4727-4BF4-A1C5-2A76F9054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844"/>
            <a:ext cx="10515600" cy="52240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You have a list of subscribers information that you need to move to another computer in the office:</a:t>
            </a:r>
          </a:p>
          <a:p>
            <a:r>
              <a:rPr lang="en-GB" dirty="0"/>
              <a:t>You’ve decided to use a USB device to do this  </a:t>
            </a:r>
          </a:p>
          <a:p>
            <a:r>
              <a:rPr lang="en-GB" dirty="0"/>
              <a:t>When you’re finished you put the USB device in you pocket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900" i="1" dirty="0"/>
              <a:t>	What’s wrong with this Scenario</a:t>
            </a:r>
            <a:r>
              <a:rPr lang="en-GB" sz="3900" dirty="0"/>
              <a:t>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i="1" dirty="0"/>
              <a:t>North East Lincolnshire Council was find £80,000 after a serious data breach of sensitive information of hundreds of children with special educational needs was lost.</a:t>
            </a:r>
          </a:p>
          <a:p>
            <a:pPr marL="0" indent="0">
              <a:buNone/>
            </a:pPr>
            <a:r>
              <a:rPr lang="en-GB" sz="2400" i="1" dirty="0"/>
              <a:t>The information was stored on an unencrypted memory stick and went missing.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68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F00F-9100-4856-B031-1D6648281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Confidential Destruction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F2CE6-4727-4BF4-A1C5-2A76F9054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254" y="1825625"/>
            <a:ext cx="10634546" cy="4932014"/>
          </a:xfrm>
        </p:spPr>
        <p:txBody>
          <a:bodyPr>
            <a:normAutofit/>
          </a:bodyPr>
          <a:lstStyle/>
          <a:p>
            <a:r>
              <a:rPr lang="en-GB" dirty="0"/>
              <a:t>You have a large bag of confidential material, finance papers, etc… </a:t>
            </a:r>
          </a:p>
          <a:p>
            <a:r>
              <a:rPr lang="en-GB" dirty="0"/>
              <a:t>You are trying to save on your budget and decide to put these files into the normal recycle bag </a:t>
            </a:r>
          </a:p>
          <a:p>
            <a:r>
              <a:rPr lang="en-GB" dirty="0"/>
              <a:t>You then take this to the local ‘on-street’ recycling collection point</a:t>
            </a:r>
          </a:p>
          <a:p>
            <a:r>
              <a:rPr lang="en-GB" dirty="0"/>
              <a:t>You find out later that some former employees pension records have been posted on-line</a:t>
            </a:r>
          </a:p>
          <a:p>
            <a:pPr marL="0" indent="0">
              <a:buNone/>
            </a:pPr>
            <a:endParaRPr lang="en-GB" sz="2400" i="1" dirty="0"/>
          </a:p>
          <a:p>
            <a:pPr marL="0" indent="0">
              <a:buNone/>
            </a:pPr>
            <a:r>
              <a:rPr lang="en-GB" sz="3200" i="1" dirty="0"/>
              <a:t>In 2012 Scottish Borders Council where fined £250,000 when these records where found in a supermarket car park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61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9B694-C9ED-483E-807F-C7DBF89D5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Sending Personal Data by email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AA396-3F27-4733-A275-665F45CB2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0940"/>
            <a:ext cx="10721672" cy="5247060"/>
          </a:xfrm>
        </p:spPr>
        <p:txBody>
          <a:bodyPr>
            <a:normAutofit fontScale="25000" lnSpcReduction="20000"/>
          </a:bodyPr>
          <a:lstStyle/>
          <a:p>
            <a:r>
              <a:rPr lang="en-GB" sz="11200" dirty="0"/>
              <a:t>You have a  list of personal &amp; sensitive data of your best donators and how much they have donated to your cause but they have requested anonymity  </a:t>
            </a:r>
          </a:p>
          <a:p>
            <a:r>
              <a:rPr lang="en-GB" sz="11200" dirty="0"/>
              <a:t>You need to send the list to the Finance Officer</a:t>
            </a:r>
          </a:p>
          <a:p>
            <a:r>
              <a:rPr lang="en-GB" sz="11200" dirty="0"/>
              <a:t>But you forget you were also in the process of sending out a circular to every one on you mailing list  </a:t>
            </a:r>
          </a:p>
          <a:p>
            <a:r>
              <a:rPr lang="en-GB" sz="11200" dirty="0"/>
              <a:t>You hit send and the personal sensitive data has been sent to everyone on the mailing list</a:t>
            </a:r>
          </a:p>
          <a:p>
            <a:pPr marL="3657600" lvl="8" indent="0">
              <a:buNone/>
            </a:pPr>
            <a:endParaRPr lang="en-GB" sz="5900" dirty="0"/>
          </a:p>
          <a:p>
            <a:pPr marL="3657600" lvl="8" indent="0">
              <a:buNone/>
            </a:pPr>
            <a:r>
              <a:rPr lang="en-GB" sz="12000" i="1" dirty="0"/>
              <a:t>Discuss</a:t>
            </a:r>
            <a:endParaRPr lang="en-GB" sz="6000" dirty="0"/>
          </a:p>
          <a:p>
            <a:pPr marL="0" indent="0">
              <a:buNone/>
            </a:pPr>
            <a:r>
              <a:rPr lang="en-GB" sz="11200" i="1" dirty="0"/>
              <a:t>Surrey County Council was fined £120,000 after three data breaches, involving misdirected emails.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3264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6354D-B085-4065-9DB0-EFFE14EF6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Mobile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BD16-3C84-463A-8982-50BA2638D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You use your phone to pick up email</a:t>
            </a:r>
          </a:p>
          <a:p>
            <a:r>
              <a:rPr lang="en-GB" dirty="0"/>
              <a:t>It’s not password protected </a:t>
            </a:r>
          </a:p>
          <a:p>
            <a:r>
              <a:rPr lang="en-GB" dirty="0"/>
              <a:t>You don’t use the Outlook app (which is recommended by BCOS)</a:t>
            </a:r>
          </a:p>
          <a:p>
            <a:r>
              <a:rPr lang="en-GB" dirty="0"/>
              <a:t>You phone is stolen</a:t>
            </a:r>
          </a:p>
          <a:p>
            <a:endParaRPr lang="en-GB" dirty="0"/>
          </a:p>
          <a:p>
            <a:pPr marL="914400" lvl="2" indent="0">
              <a:buNone/>
            </a:pPr>
            <a:endParaRPr lang="en-GB" sz="3800" i="1" dirty="0"/>
          </a:p>
          <a:p>
            <a:pPr marL="914400" lvl="2" indent="0">
              <a:buNone/>
            </a:pPr>
            <a:r>
              <a:rPr lang="en-GB" sz="3800" i="1" dirty="0"/>
              <a:t>What can we do to be safe?</a:t>
            </a:r>
          </a:p>
        </p:txBody>
      </p:sp>
    </p:spTree>
    <p:extLst>
      <p:ext uri="{BB962C8B-B14F-4D97-AF65-F5344CB8AC3E}">
        <p14:creationId xmlns:p14="http://schemas.microsoft.com/office/powerpoint/2010/main" val="3669009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6354D-B085-4065-9DB0-EFFE14EF6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Mobile Device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BD16-3C84-463A-8982-50BA2638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48" y="1825624"/>
            <a:ext cx="10450551" cy="472014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You need to take your laptop to a conference to do a presentation</a:t>
            </a:r>
          </a:p>
          <a:p>
            <a:r>
              <a:rPr lang="en-GB" dirty="0"/>
              <a:t>It has the data base of all the people going on a Pilgrimage to Lourdes in a few weeks with all their medical data, but you need to work on this when you’re on the move </a:t>
            </a:r>
          </a:p>
          <a:p>
            <a:r>
              <a:rPr lang="en-GB" dirty="0"/>
              <a:t>You leave your laptop on the train</a:t>
            </a:r>
          </a:p>
          <a:p>
            <a:pPr marL="0" indent="0">
              <a:buNone/>
            </a:pPr>
            <a:endParaRPr lang="en-GB" dirty="0"/>
          </a:p>
          <a:p>
            <a:pPr marL="914400" lvl="2" indent="0">
              <a:buNone/>
            </a:pPr>
            <a:r>
              <a:rPr lang="en-GB" dirty="0"/>
              <a:t>				</a:t>
            </a:r>
            <a:r>
              <a:rPr lang="en-GB" sz="4100" i="1" dirty="0"/>
              <a:t>Discuss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3600" i="1" dirty="0"/>
              <a:t>Glasgow City Council was fined £150,000  for the loss of two unencrypted laptops</a:t>
            </a:r>
          </a:p>
          <a:p>
            <a:pPr marL="914400" lvl="2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82786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6354D-B085-4065-9DB0-EFFE14EF6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Mobile Device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BD16-3C84-463A-8982-50BA2638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248" y="1825624"/>
            <a:ext cx="10450551" cy="4720141"/>
          </a:xfrm>
        </p:spPr>
        <p:txBody>
          <a:bodyPr>
            <a:normAutofit fontScale="47500" lnSpcReduction="20000"/>
          </a:bodyPr>
          <a:lstStyle/>
          <a:p>
            <a:r>
              <a:rPr lang="en-GB" sz="4100" dirty="0"/>
              <a:t>You have contacts on your smartphone</a:t>
            </a:r>
          </a:p>
          <a:p>
            <a:r>
              <a:rPr lang="en-GB" sz="4100" dirty="0"/>
              <a:t>You pair this with your car’s Bluetooth handsfree</a:t>
            </a:r>
          </a:p>
          <a:p>
            <a:r>
              <a:rPr lang="en-GB" sz="4100" dirty="0"/>
              <a:t>You put your car in for service.</a:t>
            </a:r>
          </a:p>
          <a:p>
            <a:r>
              <a:rPr lang="en-GB" sz="4100" dirty="0"/>
              <a:t> Who has access to the contacts?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500" dirty="0"/>
              <a:t>Discuss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4500" i="1" dirty="0"/>
              <a:t>In our own case the contacts are downloaded from the phone each time we connect and are not accessible from the car handsfree without the phone being present. In other makes/models of car the contacts are stored in the handsfree unit, so would be accessible to a service mechanic.</a:t>
            </a:r>
          </a:p>
          <a:p>
            <a:pPr marL="0" indent="0">
              <a:buNone/>
            </a:pPr>
            <a:endParaRPr lang="en-GB" dirty="0"/>
          </a:p>
          <a:p>
            <a:pPr marL="914400" lvl="2" indent="0">
              <a:buNone/>
            </a:pPr>
            <a:r>
              <a:rPr lang="en-GB" dirty="0"/>
              <a:t>			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2367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740C7-8488-4D03-9658-9610869C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Theft of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B166-AC21-4E60-A859-5F32B3D06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47" y="1412157"/>
            <a:ext cx="11928653" cy="5203328"/>
          </a:xfrm>
        </p:spPr>
        <p:txBody>
          <a:bodyPr/>
          <a:lstStyle/>
          <a:p>
            <a:r>
              <a:rPr lang="en-GB" sz="2400" dirty="0"/>
              <a:t>You are a Voluntary Youth Centre and have vulnerable young people passing through.  You have 3 desktop computers, one of which you use to share information with the local council and the with other social services. Nothing has been deleted from the PC in over 5 year's.</a:t>
            </a:r>
          </a:p>
          <a:p>
            <a:r>
              <a:rPr lang="en-GB" sz="2400" dirty="0"/>
              <a:t>It is password protected “XYZ123” which is also located on a post-it note inside the desk drawer.   Its never been changed.</a:t>
            </a:r>
          </a:p>
          <a:p>
            <a:r>
              <a:rPr lang="en-GB" sz="2400" dirty="0"/>
              <a:t>The Centre is broken into and the desktops are all stolen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3800" i="1" dirty="0"/>
              <a:t>    Identify and discuss any Data Protection issues </a:t>
            </a:r>
          </a:p>
        </p:txBody>
      </p:sp>
    </p:spTree>
    <p:extLst>
      <p:ext uri="{BB962C8B-B14F-4D97-AF65-F5344CB8AC3E}">
        <p14:creationId xmlns:p14="http://schemas.microsoft.com/office/powerpoint/2010/main" val="206334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740C7-8488-4D03-9658-9610869C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Theft of Data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6B166-AC21-4E60-A859-5F32B3D06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36" y="2064164"/>
            <a:ext cx="10515600" cy="4137853"/>
          </a:xfrm>
        </p:spPr>
        <p:txBody>
          <a:bodyPr>
            <a:normAutofit/>
          </a:bodyPr>
          <a:lstStyle/>
          <a:p>
            <a:r>
              <a:rPr lang="en-GB" sz="2400" dirty="0"/>
              <a:t>Organisational and Technical Security of Personal data</a:t>
            </a:r>
          </a:p>
          <a:p>
            <a:r>
              <a:rPr lang="en-GB" sz="2400" dirty="0"/>
              <a:t>Retention of Personal data – Keeping data longer than needed</a:t>
            </a:r>
          </a:p>
          <a:p>
            <a:r>
              <a:rPr lang="en-GB" sz="2400" dirty="0"/>
              <a:t>Data Sharing  - there was no agreement in place between the Council and the Centre</a:t>
            </a:r>
          </a:p>
          <a:p>
            <a:r>
              <a:rPr lang="en-GB" sz="2400" dirty="0"/>
              <a:t>Password – Keep it safe in your head</a:t>
            </a:r>
          </a:p>
          <a:p>
            <a:r>
              <a:rPr lang="en-GB" sz="2400" dirty="0"/>
              <a:t>Lack of Technical Security -  there is no obligation to encrypt desktop computers, but it helps</a:t>
            </a:r>
          </a:p>
          <a:p>
            <a:r>
              <a:rPr lang="en-GB" sz="2400" dirty="0"/>
              <a:t>Training of staff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807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371</TotalTime>
  <Words>578</Words>
  <Application>Microsoft Office PowerPoint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Data Protection Scenarios</vt:lpstr>
      <vt:lpstr>Moving Data</vt:lpstr>
      <vt:lpstr>Confidential Destruction</vt:lpstr>
      <vt:lpstr>Sending Personal Data by email</vt:lpstr>
      <vt:lpstr>Mobile device</vt:lpstr>
      <vt:lpstr>Mobile Device (2)</vt:lpstr>
      <vt:lpstr>Mobile Device (3)</vt:lpstr>
      <vt:lpstr>Theft of Data</vt:lpstr>
      <vt:lpstr>Theft of Data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Protection Scenarios</dc:title>
  <dc:creator>Donna Maguire</dc:creator>
  <cp:lastModifiedBy>Donna Maguire</cp:lastModifiedBy>
  <cp:revision>25</cp:revision>
  <dcterms:created xsi:type="dcterms:W3CDTF">2018-05-10T13:24:32Z</dcterms:created>
  <dcterms:modified xsi:type="dcterms:W3CDTF">2018-05-31T19:46:04Z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661777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D8.0.1</vt:lpwstr>
  </property>
</Properties>
</file>